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9" r:id="rId2"/>
  </p:sldMasterIdLst>
  <p:notesMasterIdLst>
    <p:notesMasterId r:id="rId30"/>
  </p:notesMasterIdLst>
  <p:sldIdLst>
    <p:sldId id="351" r:id="rId3"/>
    <p:sldId id="1089" r:id="rId4"/>
    <p:sldId id="315" r:id="rId5"/>
    <p:sldId id="1071" r:id="rId6"/>
    <p:sldId id="288" r:id="rId7"/>
    <p:sldId id="267" r:id="rId8"/>
    <p:sldId id="268" r:id="rId9"/>
    <p:sldId id="298" r:id="rId10"/>
    <p:sldId id="285" r:id="rId11"/>
    <p:sldId id="279" r:id="rId12"/>
    <p:sldId id="283" r:id="rId13"/>
    <p:sldId id="1086" r:id="rId14"/>
    <p:sldId id="261" r:id="rId15"/>
    <p:sldId id="262" r:id="rId16"/>
    <p:sldId id="1062" r:id="rId17"/>
    <p:sldId id="366" r:id="rId18"/>
    <p:sldId id="1087" r:id="rId19"/>
    <p:sldId id="1085" r:id="rId20"/>
    <p:sldId id="1072" r:id="rId21"/>
    <p:sldId id="1037" r:id="rId22"/>
    <p:sldId id="943" r:id="rId23"/>
    <p:sldId id="1088" r:id="rId24"/>
    <p:sldId id="1083" r:id="rId25"/>
    <p:sldId id="342" r:id="rId26"/>
    <p:sldId id="322" r:id="rId27"/>
    <p:sldId id="305" r:id="rId28"/>
    <p:sldId id="10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3EAE8-6A97-45E3-9CA3-3009E9B448E5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582F-3F8C-41C7-8C9E-6DC556A9F9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8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1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7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52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63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50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42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40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708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04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94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1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03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55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158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8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6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0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3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8530-1D32-44A8-B352-4D68A54FAD6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0219-3E0F-4C03-9272-E6BD320ABE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ECD0-6322-4B14-9136-64714D3D08A8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0057-64BB-4523-A056-8BE963DF7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6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mpling_(signal_processing)" TargetMode="External"/><Relationship Id="rId2" Type="http://schemas.openxmlformats.org/officeDocument/2006/relationships/hyperlink" Target="https://en.wikipedia.org/wiki/Sampling_frequenc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085" y="294970"/>
            <a:ext cx="7189018" cy="5391763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673" y="1302251"/>
            <a:ext cx="5186055" cy="169545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Place of respiratory physiology in Intensive Care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924" y="5804678"/>
            <a:ext cx="8503093" cy="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236" y="5191608"/>
            <a:ext cx="1303734" cy="15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833" y="6087020"/>
            <a:ext cx="1241822" cy="48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02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546" y="6078686"/>
            <a:ext cx="1225154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1094" y="4025476"/>
            <a:ext cx="2592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Laurent Brochard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72803-BC01-73A3-9024-18081FD71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66" y="294970"/>
            <a:ext cx="2446232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#10;&#10;Accuracy is the proximity of measurement results to the true value; precision, the repeatability, or reproducibility of the measure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63" y="1616636"/>
            <a:ext cx="6481713" cy="349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463" y="5233847"/>
            <a:ext cx="9360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Accuracy is the proximity of measurement results to the true value; precision, the repeatability, </a:t>
            </a:r>
          </a:p>
          <a:p>
            <a:r>
              <a:rPr lang="en-CA" dirty="0"/>
              <a:t>or reproducibility of the measurement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32E57-4BFF-AA8B-DB20-2826650E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58" y="712492"/>
            <a:ext cx="5422536" cy="3142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67DE9-2D73-022B-8FF0-F5E65F926C6B}"/>
              </a:ext>
            </a:extLst>
          </p:cNvPr>
          <p:cNvSpPr txBox="1"/>
          <p:nvPr/>
        </p:nvSpPr>
        <p:spPr>
          <a:xfrm>
            <a:off x="7655859" y="66161"/>
            <a:ext cx="149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Van de Louw ICM 2001</a:t>
            </a:r>
          </a:p>
        </p:txBody>
      </p:sp>
    </p:spTree>
    <p:extLst>
      <p:ext uri="{BB962C8B-B14F-4D97-AF65-F5344CB8AC3E}">
        <p14:creationId xmlns:p14="http://schemas.microsoft.com/office/powerpoint/2010/main" val="322639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Heisenberg principle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675" y="1081806"/>
            <a:ext cx="2562988" cy="3409741"/>
          </a:xfrm>
        </p:spPr>
      </p:pic>
      <p:sp>
        <p:nvSpPr>
          <p:cNvPr id="3" name="Rectangle 2"/>
          <p:cNvSpPr/>
          <p:nvPr/>
        </p:nvSpPr>
        <p:spPr>
          <a:xfrm>
            <a:off x="7485957" y="4726794"/>
            <a:ext cx="4504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Heisenberg, Habilitation 1924</a:t>
            </a:r>
          </a:p>
          <a:p>
            <a:pPr algn="ctr"/>
            <a:r>
              <a:rPr lang="en-CA" dirty="0"/>
              <a:t>(Thesis discussed both the stability of laminar </a:t>
            </a:r>
          </a:p>
          <a:p>
            <a:pPr algn="ctr"/>
            <a:r>
              <a:rPr lang="en-CA" dirty="0"/>
              <a:t>flow  and the nature of turbulent flow)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3922" y="1300924"/>
            <a:ext cx="648680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more precisely the position is determined, the less precisely the momentum is known in this instant, and vice versa.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 Heisenberg, uncertainty paper, 1927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8EAD2-FC4B-C6C2-26F5-0228DAB7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54" y="3257068"/>
            <a:ext cx="3008621" cy="30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6029-4584-43F3-B8BD-52B4142F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Is physiology a good guide for our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A40C-A928-4D39-8A9F-226A9AE06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79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3562351" y="899041"/>
          <a:ext cx="4498682" cy="588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Photo Editor" r:id="rId2" imgW="14504762" imgH="18966922" progId="MSPhotoEd.3">
                  <p:embed/>
                </p:oleObj>
              </mc:Choice>
              <mc:Fallback>
                <p:oleObj name="Image Photo Editor" r:id="rId2" imgW="14504762" imgH="18966922" progId="MSPhotoEd.3">
                  <p:embed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1" y="899041"/>
                        <a:ext cx="4498682" cy="588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90725" y="171748"/>
            <a:ext cx="778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/>
              <a:t>Occult positive end-expiratory pressure in mechanically ventilated patients with airflow obstruction: the auto-PEEP effect.</a:t>
            </a:r>
          </a:p>
        </p:txBody>
      </p:sp>
      <p:pic>
        <p:nvPicPr>
          <p:cNvPr id="3074" name="Picture 2" descr="Profile">
            <a:extLst>
              <a:ext uri="{FF2B5EF4-FFF2-40B4-BE49-F238E27FC236}">
                <a16:creationId xmlns:a16="http://schemas.microsoft.com/office/drawing/2014/main" id="{67B6A681-3FFB-882B-8FFC-5272BB55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275" y="487505"/>
            <a:ext cx="870137" cy="8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ul E. Pepe">
            <a:extLst>
              <a:ext uri="{FF2B5EF4-FFF2-40B4-BE49-F238E27FC236}">
                <a16:creationId xmlns:a16="http://schemas.microsoft.com/office/drawing/2014/main" id="{F791313D-0A3B-B943-7152-D486D14D8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1275" y="1658470"/>
            <a:ext cx="887332" cy="10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9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49" y="76200"/>
            <a:ext cx="9339263" cy="1295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Acute LV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dysfunction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during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unsuccessful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weaning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from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MV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2000" b="1" dirty="0">
                <a:solidFill>
                  <a:schemeClr val="accent1"/>
                </a:solidFill>
                <a:latin typeface="Comic Sans MS" pitchFamily="66" charset="0"/>
              </a:rPr>
              <a:t>F Lemaire, JL Teboul, WM </a:t>
            </a:r>
            <a:r>
              <a:rPr lang="fr-FR" sz="2000" b="1" dirty="0" err="1">
                <a:solidFill>
                  <a:schemeClr val="accent1"/>
                </a:solidFill>
                <a:latin typeface="Comic Sans MS" pitchFamily="66" charset="0"/>
              </a:rPr>
              <a:t>Zapol</a:t>
            </a:r>
            <a:r>
              <a:rPr lang="fr-FR" sz="2000" b="1" dirty="0">
                <a:solidFill>
                  <a:schemeClr val="accent1"/>
                </a:solidFill>
                <a:latin typeface="Comic Sans MS" pitchFamily="66" charset="0"/>
              </a:rPr>
              <a:t> et al. </a:t>
            </a:r>
            <a:r>
              <a:rPr lang="fr-FR" sz="1800" b="1" dirty="0">
                <a:solidFill>
                  <a:schemeClr val="accent1"/>
                </a:solidFill>
                <a:latin typeface="Comic Sans MS" pitchFamily="66" charset="0"/>
              </a:rPr>
              <a:t>ANESTHESIOL.1988; 69:171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953000" y="349726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62400" y="4038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032146" y="1514475"/>
          <a:ext cx="8026256" cy="52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Photo Editor" r:id="rId2" imgW="7659169" imgH="5038095" progId="MSPhotoEd.3">
                  <p:embed/>
                </p:oleObj>
              </mc:Choice>
              <mc:Fallback>
                <p:oleObj name="Image Photo Editor" r:id="rId2" imgW="7659169" imgH="5038095" progId="MSPhotoEd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146" y="1514475"/>
                        <a:ext cx="8026256" cy="52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François Lemaire - Pr emeritus fac medicine de Paris Est Créteil -  Université UPEC | LinkedIn">
            <a:extLst>
              <a:ext uri="{FF2B5EF4-FFF2-40B4-BE49-F238E27FC236}">
                <a16:creationId xmlns:a16="http://schemas.microsoft.com/office/drawing/2014/main" id="{11FB111A-ACF8-44DC-9790-30EE7C31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1" y="320675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7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80017-8E6F-CFC7-D43D-C2F4D87B1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98" y="646562"/>
            <a:ext cx="7743783" cy="5718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FE320-577D-062F-3A10-7F3581B67844}"/>
              </a:ext>
            </a:extLst>
          </p:cNvPr>
          <p:cNvSpPr txBox="1"/>
          <p:nvPr/>
        </p:nvSpPr>
        <p:spPr>
          <a:xfrm>
            <a:off x="8399929" y="6364941"/>
            <a:ext cx="349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Tremblay,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Slustky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ICM 2006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159CA-8042-5D28-1740-28FA96AF4229}"/>
              </a:ext>
            </a:extLst>
          </p:cNvPr>
          <p:cNvSpPr txBox="1"/>
          <p:nvPr/>
        </p:nvSpPr>
        <p:spPr>
          <a:xfrm>
            <a:off x="1658471" y="76218"/>
            <a:ext cx="9421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141314"/>
                </a:solidFill>
                <a:effectLst/>
                <a:uLnTx/>
                <a:uFillTx/>
                <a:latin typeface="AdvPS_FGC"/>
                <a:ea typeface="+mn-ea"/>
                <a:cs typeface="+mn-cs"/>
              </a:rPr>
              <a:t>Ventilator-induced lung injury: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1314"/>
                </a:solidFill>
                <a:effectLst/>
                <a:uLnTx/>
                <a:uFillTx/>
                <a:latin typeface="AdvPS_FGC"/>
                <a:ea typeface="+mn-ea"/>
                <a:cs typeface="+mn-cs"/>
              </a:rPr>
              <a:t>from the bench to the bedside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 descr="Controversies in Critical Care Medicine: From Ventilatory Recruitment to  Evidence-Based Medicine">
            <a:extLst>
              <a:ext uri="{FF2B5EF4-FFF2-40B4-BE49-F238E27FC236}">
                <a16:creationId xmlns:a16="http://schemas.microsoft.com/office/drawing/2014/main" id="{DE08F520-D77D-9621-1E66-FCBDB1D58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3529" y="307050"/>
            <a:ext cx="1389530" cy="16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25" y="334328"/>
            <a:ext cx="5417512" cy="1124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13" y="1458516"/>
            <a:ext cx="7438009" cy="3860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201" y="5872941"/>
            <a:ext cx="2962477" cy="81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2" y="380037"/>
            <a:ext cx="1255519" cy="1681179"/>
          </a:xfrm>
          <a:prstGeom prst="rect">
            <a:avLst/>
          </a:prstGeom>
        </p:spPr>
      </p:pic>
      <p:pic>
        <p:nvPicPr>
          <p:cNvPr id="2" name="Picture 2" descr="Prof. Luciano Gattinoni - Critical Care Canada Forum">
            <a:extLst>
              <a:ext uri="{FF2B5EF4-FFF2-40B4-BE49-F238E27FC236}">
                <a16:creationId xmlns:a16="http://schemas.microsoft.com/office/drawing/2014/main" id="{9FA99FDE-FD0F-5B32-2DBA-8D3D3B3E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197" y="380037"/>
            <a:ext cx="1460032" cy="14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5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6029-4584-43F3-B8BD-52B4142F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Why physiology should continue to challenge our dogma/guidelines/good practices/etc.?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A40C-A928-4D39-8A9F-226A9AE06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50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8CF-F5DC-F92D-87F2-F50542EE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3D95C-52FA-BF8B-8E32-6A78FE760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02337-4454-1A74-D773-6A438603D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171" y="421341"/>
            <a:ext cx="9722616" cy="6135127"/>
          </a:xfrm>
          <a:prstGeom prst="rect">
            <a:avLst/>
          </a:prstGeom>
        </p:spPr>
      </p:pic>
      <p:pic>
        <p:nvPicPr>
          <p:cNvPr id="6" name="Picture 2" descr="Laurent Papazian">
            <a:extLst>
              <a:ext uri="{FF2B5EF4-FFF2-40B4-BE49-F238E27FC236}">
                <a16:creationId xmlns:a16="http://schemas.microsoft.com/office/drawing/2014/main" id="{98AC99DC-62E2-4AFB-CF5F-C8CA25874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77560" y="108359"/>
            <a:ext cx="1195429" cy="16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6" descr="étude ExPress 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6" y="1443039"/>
            <a:ext cx="3344863" cy="2822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55938" y="1238251"/>
            <a:ext cx="6291263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189">
              <a:defRPr/>
            </a:pPr>
            <a:endParaRPr lang="fr-FR" sz="1351">
              <a:solidFill>
                <a:srgbClr val="FFFFFF"/>
              </a:solidFill>
              <a:latin typeface="Times New Roman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972051" y="801689"/>
            <a:ext cx="2651125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>
              <a:defRPr/>
            </a:pPr>
            <a:r>
              <a:rPr lang="en-US" sz="1575" dirty="0">
                <a:solidFill>
                  <a:srgbClr val="1F497D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ARDS : “baby lung”</a:t>
            </a:r>
            <a:endParaRPr lang="it-IT" sz="1575" dirty="0">
              <a:solidFill>
                <a:srgbClr val="1F497D"/>
              </a:solidFill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2819400" y="4529139"/>
            <a:ext cx="6653213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>
              <a:lnSpc>
                <a:spcPct val="150000"/>
              </a:lnSpc>
              <a:buFont typeface="Arial"/>
              <a:buChar char="•"/>
              <a:defRPr/>
            </a:pPr>
            <a:r>
              <a:rPr lang="fr-FR" sz="1351" dirty="0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Low</a:t>
            </a:r>
            <a:r>
              <a:rPr lang="fr-FR" b="1" dirty="0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compliance</a:t>
            </a:r>
            <a:r>
              <a:rPr lang="fr-FR" b="1" dirty="0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in ARDS : </a:t>
            </a:r>
            <a:r>
              <a:rPr lang="fr-FR" b="1" dirty="0" err="1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small</a:t>
            </a:r>
            <a:r>
              <a:rPr lang="fr-FR" b="1" dirty="0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lung</a:t>
            </a:r>
            <a:r>
              <a:rPr lang="fr-FR" b="1" dirty="0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not </a:t>
            </a:r>
            <a:r>
              <a:rPr lang="fr-FR" b="1" dirty="0" err="1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stiff</a:t>
            </a:r>
            <a:r>
              <a:rPr lang="fr-FR" b="1" dirty="0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lung</a:t>
            </a:r>
            <a:endParaRPr lang="fr-FR" b="1" dirty="0">
              <a:solidFill>
                <a:srgbClr val="000000"/>
              </a:solidFill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  <p:pic>
        <p:nvPicPr>
          <p:cNvPr id="6144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613" y="1443039"/>
            <a:ext cx="3346451" cy="282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3055939" y="5514975"/>
            <a:ext cx="6086476" cy="319959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>
              <a:lnSpc>
                <a:spcPct val="150000"/>
              </a:lnSpc>
              <a:defRPr/>
            </a:pPr>
            <a:r>
              <a:rPr lang="fr-FR" sz="1125" dirty="0" err="1">
                <a:solidFill>
                  <a:prstClr val="white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Gattinoni</a:t>
            </a:r>
            <a:r>
              <a:rPr lang="fr-FR" sz="1125" dirty="0">
                <a:solidFill>
                  <a:prstClr val="white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L and </a:t>
            </a:r>
            <a:r>
              <a:rPr lang="fr-FR" sz="1125" dirty="0" err="1">
                <a:solidFill>
                  <a:prstClr val="white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Pesenti</a:t>
            </a:r>
            <a:r>
              <a:rPr lang="fr-FR" sz="1125" dirty="0">
                <a:solidFill>
                  <a:prstClr val="white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 A. The concept of « baby </a:t>
            </a:r>
            <a:r>
              <a:rPr lang="fr-FR" sz="1125" dirty="0" err="1">
                <a:solidFill>
                  <a:prstClr val="white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lung</a:t>
            </a:r>
            <a:r>
              <a:rPr lang="fr-FR" sz="1125" dirty="0">
                <a:solidFill>
                  <a:prstClr val="white"/>
                </a:solidFill>
                <a:latin typeface="Arial" pitchFamily="-103" charset="0"/>
                <a:ea typeface="Arial" pitchFamily="-103" charset="0"/>
                <a:cs typeface="Arial" pitchFamily="-103" charset="0"/>
              </a:rPr>
              <a:t> » ICM 2005</a:t>
            </a:r>
          </a:p>
        </p:txBody>
      </p:sp>
      <p:pic>
        <p:nvPicPr>
          <p:cNvPr id="10242" name="Picture 2" descr="Prof. Luciano Gattinoni - Critical Care Canada Forum">
            <a:extLst>
              <a:ext uri="{FF2B5EF4-FFF2-40B4-BE49-F238E27FC236}">
                <a16:creationId xmlns:a16="http://schemas.microsoft.com/office/drawing/2014/main" id="{299A54D4-15F2-6888-0666-A070485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197" y="380037"/>
            <a:ext cx="1460032" cy="14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5A11-2880-F3A8-4126-D2C51452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F9714-FABD-6F4E-C428-C7CB853A7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52" y="1145255"/>
            <a:ext cx="4961050" cy="4854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FB726-73A9-9964-2F27-A8499F4A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581" y="318161"/>
            <a:ext cx="220999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4267" dirty="0"/>
              <a:t>C= Vt/DP</a:t>
            </a:r>
          </a:p>
          <a:p>
            <a:r>
              <a:rPr lang="en-CA" altLang="en-US" sz="4267" dirty="0"/>
              <a:t>DP= Vt/C</a:t>
            </a:r>
          </a:p>
        </p:txBody>
      </p:sp>
    </p:spTree>
    <p:extLst>
      <p:ext uri="{BB962C8B-B14F-4D97-AF65-F5344CB8AC3E}">
        <p14:creationId xmlns:p14="http://schemas.microsoft.com/office/powerpoint/2010/main" val="7340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677957"/>
            <a:ext cx="7272808" cy="5343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5A5D3E-B8B8-F3CC-5A81-580BF400B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3965" y="360533"/>
            <a:ext cx="1364111" cy="12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7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Compliance / Elastance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4267" dirty="0"/>
              <a:t>C= Vt/DP</a:t>
            </a:r>
          </a:p>
          <a:p>
            <a:r>
              <a:rPr lang="en-CA" altLang="en-US" sz="4267" dirty="0"/>
              <a:t>E= DP/Vt</a:t>
            </a:r>
          </a:p>
          <a:p>
            <a:r>
              <a:rPr lang="en-CA" altLang="en-US" sz="4267" dirty="0"/>
              <a:t>E= DP (cmH</a:t>
            </a:r>
            <a:r>
              <a:rPr lang="en-CA" altLang="en-US" sz="3200" dirty="0"/>
              <a:t>2</a:t>
            </a:r>
            <a:r>
              <a:rPr lang="en-CA" altLang="en-US" sz="4267" dirty="0"/>
              <a:t>O) / Vt (L)</a:t>
            </a:r>
          </a:p>
          <a:p>
            <a:r>
              <a:rPr lang="en-CA" altLang="en-US" sz="4267" b="1" dirty="0"/>
              <a:t>Normalized E</a:t>
            </a:r>
            <a:r>
              <a:rPr lang="en-CA" altLang="en-US" sz="4267" dirty="0"/>
              <a:t> = DP/Vt </a:t>
            </a:r>
            <a:r>
              <a:rPr lang="en-CA" altLang="en-US" sz="4267" b="1" dirty="0"/>
              <a:t>ml/kg PBW</a:t>
            </a:r>
          </a:p>
          <a:p>
            <a:r>
              <a:rPr lang="en-CA" altLang="en-US" sz="4267" dirty="0"/>
              <a:t>Normal ≈ 1 cmH</a:t>
            </a:r>
            <a:r>
              <a:rPr lang="en-CA" altLang="en-US" sz="3200" dirty="0"/>
              <a:t>2</a:t>
            </a:r>
            <a:r>
              <a:rPr lang="en-CA" altLang="en-US" sz="4267" dirty="0"/>
              <a:t>O/ml/kg PBW</a:t>
            </a:r>
          </a:p>
        </p:txBody>
      </p:sp>
    </p:spTree>
    <p:extLst>
      <p:ext uri="{BB962C8B-B14F-4D97-AF65-F5344CB8AC3E}">
        <p14:creationId xmlns:p14="http://schemas.microsoft.com/office/powerpoint/2010/main" val="16818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35A7-7706-477E-AD2B-F21D338C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894" y="6266329"/>
            <a:ext cx="3605772" cy="504056"/>
          </a:xfrm>
        </p:spPr>
        <p:txBody>
          <a:bodyPr>
            <a:normAutofit/>
          </a:bodyPr>
          <a:lstStyle/>
          <a:p>
            <a:r>
              <a:rPr lang="en-CA" sz="2000" dirty="0"/>
              <a:t>Goligher E. AJRCCM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2D16D-F10E-46F6-A3E4-FC6226671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907" y="578404"/>
            <a:ext cx="5540188" cy="5860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830B5-5388-4FAC-9EFB-A825D737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447" y="144198"/>
            <a:ext cx="9572983" cy="1001759"/>
          </a:xfrm>
          <a:prstGeom prst="rect">
            <a:avLst/>
          </a:prstGeom>
        </p:spPr>
      </p:pic>
      <p:pic>
        <p:nvPicPr>
          <p:cNvPr id="3" name="Picture 2" descr="Image Result">
            <a:extLst>
              <a:ext uri="{FF2B5EF4-FFF2-40B4-BE49-F238E27FC236}">
                <a16:creationId xmlns:a16="http://schemas.microsoft.com/office/drawing/2014/main" id="{92FFF394-C261-1528-3CBB-D19AF8F55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6732" y="648043"/>
            <a:ext cx="1082561" cy="9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8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F940-D2B8-41A7-BE51-10926F5A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3708-59F4-435D-BB45-094D33B0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C749AE8D-BAE2-4AE8-9473-A4BD0A278D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533400"/>
            <a:ext cx="6539230" cy="5464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5A5C30-8919-40CD-97C2-5AA3D4CC19B0}"/>
              </a:ext>
            </a:extLst>
          </p:cNvPr>
          <p:cNvSpPr txBox="1"/>
          <p:nvPr/>
        </p:nvSpPr>
        <p:spPr>
          <a:xfrm>
            <a:off x="8229599" y="6324075"/>
            <a:ext cx="337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A. Grassi, I Bianchi et al. JCC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2CC78-CB2D-40AF-0170-ABD3E882DA17}"/>
              </a:ext>
            </a:extLst>
          </p:cNvPr>
          <p:cNvSpPr/>
          <p:nvPr/>
        </p:nvSpPr>
        <p:spPr>
          <a:xfrm>
            <a:off x="259715" y="533400"/>
            <a:ext cx="1992666" cy="5851528"/>
          </a:xfrm>
          <a:prstGeom prst="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60604-A392-D87C-237C-3101C1586238}"/>
              </a:ext>
            </a:extLst>
          </p:cNvPr>
          <p:cNvSpPr txBox="1"/>
          <p:nvPr/>
        </p:nvSpPr>
        <p:spPr>
          <a:xfrm>
            <a:off x="259715" y="66363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Plateau pressure</a:t>
            </a:r>
          </a:p>
          <a:p>
            <a:r>
              <a:rPr lang="en-CA" dirty="0"/>
              <a:t>Measurement</a:t>
            </a:r>
          </a:p>
          <a:p>
            <a:r>
              <a:rPr lang="en-CA" dirty="0"/>
              <a:t>during </a:t>
            </a:r>
          </a:p>
          <a:p>
            <a:r>
              <a:rPr lang="en-CA" dirty="0"/>
              <a:t>Pressure Support Ventilation</a:t>
            </a:r>
          </a:p>
        </p:txBody>
      </p:sp>
      <p:pic>
        <p:nvPicPr>
          <p:cNvPr id="12290" name="Picture 2" descr="alice grassi md from criticalcaretoronto.com">
            <a:extLst>
              <a:ext uri="{FF2B5EF4-FFF2-40B4-BE49-F238E27FC236}">
                <a16:creationId xmlns:a16="http://schemas.microsoft.com/office/drawing/2014/main" id="{6387606A-8BE7-1497-7178-A9019773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600" y="40798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ow-meter™ | interview - Giacomo Bellani">
            <a:extLst>
              <a:ext uri="{FF2B5EF4-FFF2-40B4-BE49-F238E27FC236}">
                <a16:creationId xmlns:a16="http://schemas.microsoft.com/office/drawing/2014/main" id="{145FEF5C-DAA0-40CC-D2D6-EF72E6489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10896599" y="1550988"/>
            <a:ext cx="885221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847" y="2323106"/>
            <a:ext cx="6496258" cy="407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746" y="69422"/>
            <a:ext cx="6259652" cy="2155293"/>
          </a:xfrm>
          <a:prstGeom prst="rect">
            <a:avLst/>
          </a:prstGeom>
        </p:spPr>
      </p:pic>
      <p:pic>
        <p:nvPicPr>
          <p:cNvPr id="2" name="Picture 2" descr="Dr. Irene Telias (@irene_telias) / Twitter">
            <a:extLst>
              <a:ext uri="{FF2B5EF4-FFF2-40B4-BE49-F238E27FC236}">
                <a16:creationId xmlns:a16="http://schemas.microsoft.com/office/drawing/2014/main" id="{D5F4954F-BC3E-80B1-F334-80F47155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46" y="98612"/>
            <a:ext cx="1209191" cy="12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43" y="111918"/>
            <a:ext cx="6848213" cy="360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83" y="1312940"/>
            <a:ext cx="5023182" cy="5176500"/>
          </a:xfrm>
          <a:prstGeom prst="rect">
            <a:avLst/>
          </a:prstGeom>
        </p:spPr>
      </p:pic>
      <p:pic>
        <p:nvPicPr>
          <p:cNvPr id="5" name="Picture 4" descr="Image Result">
            <a:extLst>
              <a:ext uri="{FF2B5EF4-FFF2-40B4-BE49-F238E27FC236}">
                <a16:creationId xmlns:a16="http://schemas.microsoft.com/office/drawing/2014/main" id="{6135E60B-AFF2-F5E7-2FC5-A65F578B9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7084" y="274279"/>
            <a:ext cx="1082561" cy="9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4DB0858-432B-1AD3-5354-71C4CFF4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274279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AAFAF-463D-5F09-6C1C-4CABFE1699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5" y="3718068"/>
            <a:ext cx="2087611" cy="2232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ADABE9-2B62-D393-DD16-5170C7F8577E}"/>
              </a:ext>
            </a:extLst>
          </p:cNvPr>
          <p:cNvSpPr txBox="1"/>
          <p:nvPr/>
        </p:nvSpPr>
        <p:spPr>
          <a:xfrm>
            <a:off x="1851355" y="5887344"/>
            <a:ext cx="37673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Predicted </a:t>
            </a:r>
            <a:r>
              <a:rPr lang="en-CA" dirty="0" err="1"/>
              <a:t>Pmus</a:t>
            </a:r>
            <a:r>
              <a:rPr lang="en-CA" dirty="0"/>
              <a:t>= -3/4 </a:t>
            </a:r>
            <a:r>
              <a:rPr lang="en-CA" dirty="0" err="1">
                <a:latin typeface="Symbol" panose="05050102010706020507" pitchFamily="18" charset="2"/>
              </a:rPr>
              <a:t>D</a:t>
            </a:r>
            <a:r>
              <a:rPr lang="en-CA" dirty="0" err="1"/>
              <a:t>Pocc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2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829D-E386-8AA1-3F8B-2F807F4D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Precision Medicine is not possible without Clinical Bedside Physiology</a:t>
            </a:r>
          </a:p>
        </p:txBody>
      </p:sp>
      <p:pic>
        <p:nvPicPr>
          <p:cNvPr id="1026" name="Picture 2" descr="figure a">
            <a:extLst>
              <a:ext uri="{FF2B5EF4-FFF2-40B4-BE49-F238E27FC236}">
                <a16:creationId xmlns:a16="http://schemas.microsoft.com/office/drawing/2014/main" id="{C60B64A5-E31A-8B34-0338-F97F02BE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88" y="2475092"/>
            <a:ext cx="2840412" cy="36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1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Conflicts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fr-F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Our </a:t>
            </a:r>
            <a:r>
              <a:rPr lang="fr-FR" sz="1800" dirty="0" err="1"/>
              <a:t>clinical</a:t>
            </a:r>
            <a:r>
              <a:rPr lang="fr-FR" sz="1800" dirty="0"/>
              <a:t> </a:t>
            </a:r>
            <a:r>
              <a:rPr lang="fr-FR" sz="1800" dirty="0" err="1"/>
              <a:t>research</a:t>
            </a:r>
            <a:r>
              <a:rPr lang="fr-FR" sz="1800" dirty="0"/>
              <a:t> </a:t>
            </a:r>
            <a:r>
              <a:rPr lang="fr-FR" sz="1800" dirty="0" err="1"/>
              <a:t>laboratory</a:t>
            </a:r>
            <a:r>
              <a:rPr lang="fr-FR" sz="1800" dirty="0"/>
              <a:t> has </a:t>
            </a:r>
            <a:r>
              <a:rPr lang="fr-FR" sz="1800" dirty="0" err="1"/>
              <a:t>received</a:t>
            </a:r>
            <a:r>
              <a:rPr lang="fr-FR" sz="1800" dirty="0"/>
              <a:t> </a:t>
            </a:r>
            <a:r>
              <a:rPr lang="fr-FR" sz="1800" dirty="0" err="1"/>
              <a:t>equipment</a:t>
            </a:r>
            <a:r>
              <a:rPr lang="fr-FR" sz="1800" dirty="0"/>
              <a:t> </a:t>
            </a:r>
          </a:p>
          <a:p>
            <a:pPr marL="0" indent="0">
              <a:buNone/>
            </a:pPr>
            <a:r>
              <a:rPr lang="fr-FR" sz="1800" dirty="0"/>
              <a:t>or </a:t>
            </a:r>
            <a:r>
              <a:rPr lang="fr-FR" sz="1800" dirty="0" err="1"/>
              <a:t>research</a:t>
            </a:r>
            <a:r>
              <a:rPr lang="fr-FR" sz="1800" dirty="0"/>
              <a:t> </a:t>
            </a:r>
            <a:r>
              <a:rPr lang="fr-FR" sz="1800" dirty="0" err="1"/>
              <a:t>grants</a:t>
            </a:r>
            <a:r>
              <a:rPr lang="fr-FR" sz="1800" dirty="0"/>
              <a:t> for </a:t>
            </a:r>
            <a:r>
              <a:rPr lang="fr-FR" sz="1800" dirty="0" err="1"/>
              <a:t>clinical</a:t>
            </a:r>
            <a:r>
              <a:rPr lang="fr-FR" sz="1800" dirty="0"/>
              <a:t> </a:t>
            </a:r>
            <a:r>
              <a:rPr lang="fr-FR" sz="1800" dirty="0" err="1"/>
              <a:t>research</a:t>
            </a:r>
            <a:r>
              <a:rPr lang="fr-FR" sz="1800" dirty="0"/>
              <a:t> </a:t>
            </a:r>
            <a:r>
              <a:rPr lang="fr-FR" sz="1800" dirty="0" err="1"/>
              <a:t>projects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</a:p>
          <a:p>
            <a:pPr marL="0" indent="0">
              <a:buNone/>
            </a:pPr>
            <a:r>
              <a:rPr lang="fr-FR" sz="1800" dirty="0" err="1"/>
              <a:t>following</a:t>
            </a:r>
            <a:r>
              <a:rPr lang="fr-FR" sz="1800" dirty="0"/>
              <a:t> </a:t>
            </a:r>
            <a:r>
              <a:rPr lang="fr-FR" sz="1800" dirty="0" err="1"/>
              <a:t>companies</a:t>
            </a:r>
            <a:r>
              <a:rPr lang="fr-FR" sz="1800" dirty="0"/>
              <a:t>: </a:t>
            </a:r>
          </a:p>
          <a:p>
            <a:pPr lvl="1"/>
            <a:r>
              <a:rPr lang="fr-FR" dirty="0" err="1"/>
              <a:t>Covidien</a:t>
            </a:r>
            <a:r>
              <a:rPr lang="fr-FR" dirty="0"/>
              <a:t> (PAV+)</a:t>
            </a:r>
          </a:p>
          <a:p>
            <a:pPr lvl="1"/>
            <a:r>
              <a:rPr lang="fr-FR" dirty="0" err="1"/>
              <a:t>Draeger</a:t>
            </a:r>
            <a:r>
              <a:rPr lang="fr-FR" dirty="0"/>
              <a:t> (EIT)</a:t>
            </a:r>
          </a:p>
          <a:p>
            <a:pPr lvl="1"/>
            <a:r>
              <a:rPr lang="fr-FR" dirty="0" err="1"/>
              <a:t>Vitalaire</a:t>
            </a:r>
            <a:endParaRPr lang="fr-FR" dirty="0"/>
          </a:p>
          <a:p>
            <a:pPr lvl="1"/>
            <a:r>
              <a:rPr lang="fr-FR" dirty="0" err="1"/>
              <a:t>Stimit</a:t>
            </a:r>
            <a:endParaRPr lang="fr-FR" dirty="0"/>
          </a:p>
          <a:p>
            <a:pPr lvl="1"/>
            <a:r>
              <a:rPr lang="fr-FR" dirty="0" err="1"/>
              <a:t>Sentec</a:t>
            </a:r>
            <a:r>
              <a:rPr lang="fr-FR" dirty="0"/>
              <a:t> (tcPCO2)</a:t>
            </a:r>
          </a:p>
          <a:p>
            <a:pPr lvl="1"/>
            <a:r>
              <a:rPr lang="fr-FR" dirty="0"/>
              <a:t>Philips (</a:t>
            </a:r>
            <a:r>
              <a:rPr lang="fr-FR" dirty="0" err="1"/>
              <a:t>Sleep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Fisher </a:t>
            </a:r>
            <a:r>
              <a:rPr lang="fr-FR" dirty="0" err="1"/>
              <a:t>Paykel</a:t>
            </a:r>
            <a:r>
              <a:rPr lang="fr-FR" dirty="0"/>
              <a:t> (</a:t>
            </a:r>
            <a:r>
              <a:rPr lang="fr-FR" dirty="0" err="1"/>
              <a:t>Optiflow</a:t>
            </a:r>
            <a:r>
              <a:rPr lang="fr-FR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34169" y="2629925"/>
            <a:ext cx="2826642" cy="37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62CF-C83E-E400-095C-200E98EA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CFA44-D48D-D72F-F267-D51D9C48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3" y="2640109"/>
            <a:ext cx="10972800" cy="3133161"/>
          </a:xfrm>
        </p:spPr>
        <p:txBody>
          <a:bodyPr/>
          <a:lstStyle/>
          <a:p>
            <a:r>
              <a:rPr lang="en-US" dirty="0"/>
              <a:t>Physiology remains an important and feasible means to understand and predict heterogeneity of treatment effect. It has a proven record of success and can be used in real time to monitor and tailor treatment.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23E8B-3ED1-2C8A-599C-3DECFBFC5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152" y="274638"/>
            <a:ext cx="9221842" cy="21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6029-4584-43F3-B8BD-52B4142F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Are physiological variables good surrogates for outcomes?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A40C-A928-4D39-8A9F-226A9AE06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37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94" y="121537"/>
            <a:ext cx="7001236" cy="18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98" y="2172825"/>
            <a:ext cx="6492828" cy="3304050"/>
          </a:xfrm>
          <a:prstGeom prst="rect">
            <a:avLst/>
          </a:prstGeom>
        </p:spPr>
      </p:pic>
      <p:pic>
        <p:nvPicPr>
          <p:cNvPr id="2" name="Picture 2" descr="Brian Patrick Kavanagh, MB, BCh, BAO, BSc, MRCP(I), FRCPC | SpringerLink">
            <a:extLst>
              <a:ext uri="{FF2B5EF4-FFF2-40B4-BE49-F238E27FC236}">
                <a16:creationId xmlns:a16="http://schemas.microsoft.com/office/drawing/2014/main" id="{D595732A-AA8C-4283-D0A7-0A8C68673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6495" y="229994"/>
            <a:ext cx="2043953" cy="14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4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080" y="784897"/>
            <a:ext cx="8233413" cy="584378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73966" y="278508"/>
            <a:ext cx="858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PaO2/FiO2 ratio in ARDS: </a:t>
            </a:r>
            <a:r>
              <a:rPr kumimoji="0" lang="fr-F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comparison</a:t>
            </a:r>
            <a:r>
              <a:rPr kumimoji="0" lang="fr-F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of </a:t>
            </a:r>
            <a:r>
              <a:rPr kumimoji="0" lang="fr-F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two</a:t>
            </a:r>
            <a:r>
              <a:rPr kumimoji="0" lang="fr-F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ventilatory modes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0800000">
            <a:off x="1328667" y="1628331"/>
            <a:ext cx="553998" cy="284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PaO2/FiO2 (mm Hg)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201270" y="3200199"/>
            <a:ext cx="914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Vt</a:t>
            </a:r>
            <a:r>
              <a:rPr kumimoji="0" lang="fr-F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Vt</a:t>
            </a:r>
            <a:r>
              <a:rPr kumimoji="0" lang="fr-F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312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0EEE40-1418-6F69-BB6C-79F0FB841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894" y="932312"/>
            <a:ext cx="9090212" cy="49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F366-7B7A-45D2-B4AE-CD1B1EF7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9178-2499-4598-9328-014CDB3B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588" y="1825625"/>
            <a:ext cx="8566212" cy="4351338"/>
          </a:xfrm>
        </p:spPr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Digitization is the process of converting information into a digital format. The result is the representation of an object, image, sound, document or signal by generating a series of numbers that describe a discrete set of points or samples.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Reading of an analog signal is performed at regular time intervals (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Sampling frequency"/>
              </a:rPr>
              <a:t>frequency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ampling (signal processing)"/>
              </a:rPr>
              <a:t>sampling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the value of the signal at the point.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403031-D627-45DA-9628-76F7674F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06" y="349250"/>
            <a:ext cx="209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16F1B1-34B4-486D-9C25-AAE95984B517}"/>
              </a:ext>
            </a:extLst>
          </p:cNvPr>
          <p:cNvSpPr txBox="1"/>
          <p:nvPr/>
        </p:nvSpPr>
        <p:spPr>
          <a:xfrm>
            <a:off x="108751" y="3407300"/>
            <a:ext cx="30487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Claude Elwood Shannon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(1916 – 2001)</a:t>
            </a:r>
          </a:p>
          <a:p>
            <a:pPr algn="ctr"/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Mathematical Theory of Communication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18289093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487</Words>
  <Application>Microsoft Office PowerPoint</Application>
  <PresentationFormat>Widescreen</PresentationFormat>
  <Paragraphs>58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AdvPS_FGC</vt:lpstr>
      <vt:lpstr>Arial</vt:lpstr>
      <vt:lpstr>Arial</vt:lpstr>
      <vt:lpstr>Calibri</vt:lpstr>
      <vt:lpstr>Calibri Light</vt:lpstr>
      <vt:lpstr>Comic Sans MS</vt:lpstr>
      <vt:lpstr>Segoe UI</vt:lpstr>
      <vt:lpstr>Symbol</vt:lpstr>
      <vt:lpstr>Times New Roman</vt:lpstr>
      <vt:lpstr>1_Thème Office</vt:lpstr>
      <vt:lpstr>4_Office Theme</vt:lpstr>
      <vt:lpstr>Image Photo Editor</vt:lpstr>
      <vt:lpstr>Place of respiratory physiology in Intensive Care</vt:lpstr>
      <vt:lpstr>PowerPoint Presentation</vt:lpstr>
      <vt:lpstr>Conflicts of interest</vt:lpstr>
      <vt:lpstr>PowerPoint Presentation</vt:lpstr>
      <vt:lpstr>Are physiological variables good surrogates for outcomes?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Heisenberg principle</vt:lpstr>
      <vt:lpstr>Is physiology a good guide for our management?</vt:lpstr>
      <vt:lpstr>PowerPoint Presentation</vt:lpstr>
      <vt:lpstr>Acute LV dysfunction during unsuccessful  weaning from MV F Lemaire, JL Teboul, WM Zapol et al. ANESTHESIOL.1988; 69:171</vt:lpstr>
      <vt:lpstr>PowerPoint Presentation</vt:lpstr>
      <vt:lpstr>PowerPoint Presentation</vt:lpstr>
      <vt:lpstr>Why physiology should continue to challenge our dogma/guidelines/good practices/etc.?</vt:lpstr>
      <vt:lpstr>PowerPoint Presentation</vt:lpstr>
      <vt:lpstr>PowerPoint Presentation</vt:lpstr>
      <vt:lpstr>Compliance</vt:lpstr>
      <vt:lpstr>PowerPoint Presentation</vt:lpstr>
      <vt:lpstr>Compliance / Elastance</vt:lpstr>
      <vt:lpstr>Goligher E. AJRCCM 2022</vt:lpstr>
      <vt:lpstr>PowerPoint Presentation</vt:lpstr>
      <vt:lpstr>PowerPoint Presentation</vt:lpstr>
      <vt:lpstr>PowerPoint Presentation</vt:lpstr>
      <vt:lpstr>Precision Medicine is not possible without Clinical Bedside Physiology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Transition</dc:title>
  <dc:creator>Laurent Brochard</dc:creator>
  <cp:lastModifiedBy>Laurent Brochard</cp:lastModifiedBy>
  <cp:revision>17</cp:revision>
  <dcterms:created xsi:type="dcterms:W3CDTF">2023-06-03T19:04:13Z</dcterms:created>
  <dcterms:modified xsi:type="dcterms:W3CDTF">2023-09-25T16:08:17Z</dcterms:modified>
</cp:coreProperties>
</file>